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90" r:id="rId5"/>
    <p:sldId id="281" r:id="rId6"/>
    <p:sldId id="291" r:id="rId7"/>
    <p:sldId id="293" r:id="rId8"/>
    <p:sldId id="260" r:id="rId9"/>
    <p:sldId id="287" r:id="rId10"/>
    <p:sldId id="262" r:id="rId11"/>
    <p:sldId id="275" r:id="rId12"/>
    <p:sldId id="263" r:id="rId13"/>
    <p:sldId id="264" r:id="rId14"/>
    <p:sldId id="259" r:id="rId15"/>
    <p:sldId id="266" r:id="rId16"/>
    <p:sldId id="277" r:id="rId17"/>
    <p:sldId id="286" r:id="rId18"/>
    <p:sldId id="288" r:id="rId19"/>
    <p:sldId id="267" r:id="rId20"/>
    <p:sldId id="284" r:id="rId21"/>
    <p:sldId id="265" r:id="rId22"/>
    <p:sldId id="289" r:id="rId23"/>
    <p:sldId id="273" r:id="rId24"/>
    <p:sldId id="268" r:id="rId25"/>
    <p:sldId id="292" r:id="rId26"/>
    <p:sldId id="270" r:id="rId27"/>
    <p:sldId id="271" r:id="rId28"/>
    <p:sldId id="269" r:id="rId29"/>
    <p:sldId id="283" r:id="rId30"/>
    <p:sldId id="282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4806F5-F1DD-79F5-3D8D-85F6927CF9C2}" name="Author" initials="KI" userId="Auth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" initials="M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4036D-7F52-4D9D-B8E3-B7DCB9D96F07}" v="7" dt="2024-11-22T20:22:48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113" d="100"/>
          <a:sy n="113" d="100"/>
        </p:scale>
        <p:origin x="188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iko Inutsuka" userId="fb09d0e4-6871-4ecb-b44c-876cf372b4e7" providerId="ADAL" clId="{7193107F-942F-4365-8B0C-32D969E0063D}"/>
    <pc:docChg chg="delSld modSld">
      <pc:chgData name="Kumiko Inutsuka" userId="fb09d0e4-6871-4ecb-b44c-876cf372b4e7" providerId="ADAL" clId="{7193107F-942F-4365-8B0C-32D969E0063D}" dt="2024-11-23T15:03:17.087" v="3" actId="47"/>
      <pc:docMkLst>
        <pc:docMk/>
      </pc:docMkLst>
      <pc:sldChg chg="modSp mod">
        <pc:chgData name="Kumiko Inutsuka" userId="fb09d0e4-6871-4ecb-b44c-876cf372b4e7" providerId="ADAL" clId="{7193107F-942F-4365-8B0C-32D969E0063D}" dt="2024-11-23T15:02:45.286" v="1" actId="20577"/>
        <pc:sldMkLst>
          <pc:docMk/>
          <pc:sldMk cId="4108766543" sldId="269"/>
        </pc:sldMkLst>
        <pc:spChg chg="mod">
          <ac:chgData name="Kumiko Inutsuka" userId="fb09d0e4-6871-4ecb-b44c-876cf372b4e7" providerId="ADAL" clId="{7193107F-942F-4365-8B0C-32D969E0063D}" dt="2024-11-23T15:02:45.286" v="1" actId="20577"/>
          <ac:spMkLst>
            <pc:docMk/>
            <pc:sldMk cId="4108766543" sldId="269"/>
            <ac:spMk id="6" creationId="{00000000-0000-0000-0000-000000000000}"/>
          </ac:spMkLst>
        </pc:spChg>
      </pc:sldChg>
      <pc:sldChg chg="del">
        <pc:chgData name="Kumiko Inutsuka" userId="fb09d0e4-6871-4ecb-b44c-876cf372b4e7" providerId="ADAL" clId="{7193107F-942F-4365-8B0C-32D969E0063D}" dt="2024-11-23T15:03:14.937" v="2" actId="47"/>
        <pc:sldMkLst>
          <pc:docMk/>
          <pc:sldMk cId="182624701" sldId="276"/>
        </pc:sldMkLst>
      </pc:sldChg>
      <pc:sldChg chg="del">
        <pc:chgData name="Kumiko Inutsuka" userId="fb09d0e4-6871-4ecb-b44c-876cf372b4e7" providerId="ADAL" clId="{7193107F-942F-4365-8B0C-32D969E0063D}" dt="2024-11-23T15:03:17.087" v="3" actId="47"/>
        <pc:sldMkLst>
          <pc:docMk/>
          <pc:sldMk cId="3981343679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1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8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5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2879-A5D6-4B6E-8996-7FFB07837F6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117A-429A-41F6-8104-FC33AD8B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cd-musik-audio-notizen-mp3-ton-158817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notepad-issue-write-pen-notes-945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JLPT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York University,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0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8:00- Entering the room (page 10)</a:t>
            </a:r>
            <a:br>
              <a:rPr lang="en-US" dirty="0"/>
            </a:br>
            <a:r>
              <a:rPr lang="en-US" sz="3600" b="1" dirty="0">
                <a:solidFill>
                  <a:srgbClr val="FF0000"/>
                </a:solidFill>
              </a:rPr>
              <a:t>Check test vouchers and IDs upon arrival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Take the seat with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assigned registration number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Place voucher &amp; ID on the desk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Place black pencils, erasers</a:t>
            </a:r>
            <a:r>
              <a:rPr lang="en-US" strike="sngStrike" dirty="0"/>
              <a:t>, and a watch </a:t>
            </a:r>
            <a:endParaRPr lang="en-US" strike="sngStrik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No Water bottles(?)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Eye glass cases, etc.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Proctors &amp; Assistants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Ask them to leave their belongings at the front of the lecture hall. </a:t>
            </a:r>
          </a:p>
          <a:p>
            <a:r>
              <a:rPr lang="en-US" dirty="0">
                <a:solidFill>
                  <a:srgbClr val="0070C0"/>
                </a:solidFill>
              </a:rPr>
              <a:t>Ask them to turn off their cell phones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Read the Instructions (Page 60)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“Please take the seat with …“</a:t>
            </a:r>
          </a:p>
          <a:p>
            <a:pPr marL="0" indent="0">
              <a:buNone/>
            </a:pPr>
            <a:r>
              <a:rPr lang="en-US" dirty="0"/>
              <a:t>“Please put your voucher …”</a:t>
            </a:r>
          </a:p>
          <a:p>
            <a:pPr marL="0" indent="0">
              <a:buNone/>
            </a:pPr>
            <a:r>
              <a:rPr lang="en-US" dirty="0"/>
              <a:t>“The only items …”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Lend pencils and erasers if necessary</a:t>
            </a:r>
          </a:p>
        </p:txBody>
      </p:sp>
    </p:spTree>
    <p:extLst>
      <p:ext uri="{BB962C8B-B14F-4D97-AF65-F5344CB8AC3E}">
        <p14:creationId xmlns:p14="http://schemas.microsoft.com/office/powerpoint/2010/main" val="214405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10:00-10:10  Orientation via Zoom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82261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Help all the examinees settle in their seats </a:t>
            </a:r>
            <a:br>
              <a:rPr lang="en-US" dirty="0"/>
            </a:br>
            <a:r>
              <a:rPr lang="en-US" dirty="0"/>
              <a:t>(please make sure they sit at </a:t>
            </a:r>
            <a:r>
              <a:rPr lang="en-US" b="1" dirty="0"/>
              <a:t>the correct seat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Prepare to distribute test papers and answer sheets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Proctors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sure that your zoom link is working.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Receive question booklets and answer sheets for the first section</a:t>
            </a:r>
          </a:p>
        </p:txBody>
      </p:sp>
    </p:spTree>
    <p:extLst>
      <p:ext uri="{BB962C8B-B14F-4D97-AF65-F5344CB8AC3E}">
        <p14:creationId xmlns:p14="http://schemas.microsoft.com/office/powerpoint/2010/main" val="16359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10:10 –10:25 (ID check &amp;) Instructions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Check ID and voucher for each examinee upon entering (only </a:t>
            </a:r>
            <a:r>
              <a:rPr lang="en-US" dirty="0" err="1"/>
              <a:t>ofr</a:t>
            </a:r>
            <a:r>
              <a:rPr lang="en-US" dirty="0"/>
              <a:t> the first section). They need to be in the correct seat.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Prepare to distribute test papers and answer sheets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 the instructions with aloud (page 10 continued)</a:t>
            </a:r>
            <a:br>
              <a:rPr lang="en-US" dirty="0"/>
            </a:br>
            <a:endParaRPr lang="en-US" sz="2000" dirty="0"/>
          </a:p>
          <a:p>
            <a:pPr marL="0" indent="0">
              <a:buNone/>
            </a:pPr>
            <a:r>
              <a:rPr lang="en-US" dirty="0"/>
              <a:t>“The only items …”</a:t>
            </a:r>
          </a:p>
          <a:p>
            <a:pPr marL="0" indent="0">
              <a:buNone/>
            </a:pPr>
            <a:r>
              <a:rPr lang="en-US" dirty="0"/>
              <a:t>“An examinee whose mobile phone sounds…”</a:t>
            </a:r>
          </a:p>
          <a:p>
            <a:pPr marL="0" indent="0">
              <a:buNone/>
            </a:pPr>
            <a:r>
              <a:rPr lang="en-US" dirty="0"/>
              <a:t>“Do not use ball-point pen…”</a:t>
            </a:r>
          </a:p>
          <a:p>
            <a:pPr marL="0" indent="0">
              <a:buNone/>
            </a:pPr>
            <a:r>
              <a:rPr lang="en-US" dirty="0"/>
              <a:t>“Do not leave the room…”</a:t>
            </a:r>
          </a:p>
          <a:p>
            <a:pPr marL="0" indent="0">
              <a:buNone/>
            </a:pPr>
            <a:r>
              <a:rPr lang="en-US" dirty="0"/>
              <a:t>“If you do not attend the…”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C3ECD7B5-1714-89DC-B5EF-6A7381CEC728}"/>
              </a:ext>
            </a:extLst>
          </p:cNvPr>
          <p:cNvSpPr/>
          <p:nvPr/>
        </p:nvSpPr>
        <p:spPr>
          <a:xfrm>
            <a:off x="8100392" y="2292350"/>
            <a:ext cx="216024" cy="216024"/>
          </a:xfrm>
          <a:prstGeom prst="diamon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05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Distributing Question booklets and Answer Sheets  (page 11)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Hand out </a:t>
            </a:r>
            <a:r>
              <a:rPr lang="en-US" sz="2200" b="1" dirty="0"/>
              <a:t>the answer sheets first </a:t>
            </a:r>
            <a:r>
              <a:rPr lang="en-US" sz="2200" dirty="0"/>
              <a:t>(set of 2 or 3).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Hand out the </a:t>
            </a:r>
            <a:r>
              <a:rPr lang="en-US" sz="2200" b="1" dirty="0"/>
              <a:t>question booklets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Walk around to ensure that examinees are filling out the correct bubbles.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“We will now hand out the answer sheets”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“Write your registration #, name and </a:t>
            </a:r>
            <a:r>
              <a:rPr lang="en-US" sz="2200" b="1" dirty="0"/>
              <a:t>date of birth  </a:t>
            </a:r>
            <a:r>
              <a:rPr lang="en-US" sz="2200" dirty="0"/>
              <a:t>(not today’s date) on the answer sheet.”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“The question booklet consists of </a:t>
            </a:r>
            <a:r>
              <a:rPr lang="en-US" sz="2200" dirty="0">
                <a:highlight>
                  <a:srgbClr val="FFFF00"/>
                </a:highlight>
              </a:rPr>
              <a:t>___ </a:t>
            </a:r>
            <a:r>
              <a:rPr lang="en-US" sz="2200" dirty="0"/>
              <a:t>pages. 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606657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Examinees </a:t>
            </a:r>
            <a:r>
              <a:rPr lang="en-US" u="sng" dirty="0">
                <a:solidFill>
                  <a:srgbClr val="FF0000"/>
                </a:solidFill>
              </a:rPr>
              <a:t>are not allowed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take the </a:t>
            </a:r>
            <a:r>
              <a:rPr lang="en-US" b="1" dirty="0">
                <a:solidFill>
                  <a:srgbClr val="00B050"/>
                </a:solidFill>
              </a:rPr>
              <a:t>question booklets </a:t>
            </a:r>
            <a:r>
              <a:rPr lang="en-US" b="1" dirty="0">
                <a:solidFill>
                  <a:srgbClr val="FF0000"/>
                </a:solidFill>
              </a:rPr>
              <a:t>out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r>
              <a:rPr lang="en-US" dirty="0">
                <a:solidFill>
                  <a:srgbClr val="FF0000"/>
                </a:solidFill>
              </a:rPr>
              <a:t>They are not allowed to </a:t>
            </a:r>
            <a:r>
              <a:rPr lang="en-US" b="1" dirty="0">
                <a:solidFill>
                  <a:srgbClr val="FF0000"/>
                </a:solidFill>
              </a:rPr>
              <a:t>write down </a:t>
            </a:r>
            <a:r>
              <a:rPr lang="en-US" dirty="0">
                <a:solidFill>
                  <a:srgbClr val="FF0000"/>
                </a:solidFill>
              </a:rPr>
              <a:t>the questions/answers </a:t>
            </a:r>
            <a:r>
              <a:rPr lang="en-US" b="1" dirty="0">
                <a:solidFill>
                  <a:srgbClr val="FF0000"/>
                </a:solidFill>
              </a:rPr>
              <a:t>on the </a:t>
            </a:r>
            <a:r>
              <a:rPr lang="en-US" b="1" dirty="0">
                <a:solidFill>
                  <a:srgbClr val="00B050"/>
                </a:solidFill>
              </a:rPr>
              <a:t>test voucher</a:t>
            </a:r>
          </a:p>
        </p:txBody>
      </p:sp>
    </p:spTree>
    <p:extLst>
      <p:ext uri="{BB962C8B-B14F-4D97-AF65-F5344CB8AC3E}">
        <p14:creationId xmlns:p14="http://schemas.microsoft.com/office/powerpoint/2010/main" val="17931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10:30 – Starting the Test (Page 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7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“You have ____minutes. The test begins at ___ and will end at ____.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“You may now begin”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Latecomers</a:t>
            </a:r>
            <a:r>
              <a:rPr lang="en-US" sz="2400" dirty="0"/>
              <a:t> may come in </a:t>
            </a:r>
            <a:r>
              <a:rPr lang="en-US" sz="2400" dirty="0">
                <a:solidFill>
                  <a:srgbClr val="FF0000"/>
                </a:solidFill>
              </a:rPr>
              <a:t>up to 10 minutes </a:t>
            </a:r>
            <a:r>
              <a:rPr lang="en-US" sz="2400" dirty="0"/>
              <a:t>after the test starts.)</a:t>
            </a:r>
          </a:p>
        </p:txBody>
      </p:sp>
    </p:spTree>
    <p:extLst>
      <p:ext uri="{BB962C8B-B14F-4D97-AF65-F5344CB8AC3E}">
        <p14:creationId xmlns:p14="http://schemas.microsoft.com/office/powerpoint/2010/main" val="408018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10:40</a:t>
            </a:r>
            <a:r>
              <a:rPr lang="en-US" sz="2200" dirty="0"/>
              <a:t> (10 minutes after test start)</a:t>
            </a:r>
            <a:r>
              <a:rPr lang="en-US" dirty="0"/>
              <a:t> </a:t>
            </a:r>
            <a:br>
              <a:rPr lang="en-US" dirty="0"/>
            </a:br>
            <a:r>
              <a:rPr lang="en-US" sz="4000" dirty="0"/>
              <a:t>Check absentees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Write a large “X” on absentee’s answer sheet  </a:t>
            </a:r>
            <a:r>
              <a:rPr lang="en-US" dirty="0">
                <a:solidFill>
                  <a:srgbClr val="0070C0"/>
                </a:solidFill>
              </a:rPr>
              <a:t>(and registration # of that absentee)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(Write registration # on question booklets)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Collect and count papers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the total # should match the # of absentees on the report</a:t>
            </a:r>
            <a:r>
              <a:rPr lang="en-US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the absentee’s registration # on </a:t>
            </a:r>
            <a:r>
              <a:rPr lang="en-US" b="1" dirty="0">
                <a:solidFill>
                  <a:srgbClr val="FF0000"/>
                </a:solidFill>
              </a:rPr>
              <a:t>Proctor’s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Count the # of registered, those who attended, and absentees.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9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Sample: How to </a:t>
            </a:r>
            <a:r>
              <a:rPr lang="en-US" sz="4000" dirty="0"/>
              <a:t>check absentees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4329" y="1760824"/>
            <a:ext cx="4040188" cy="124581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Four assistants for 70 registered examinees</a:t>
            </a:r>
          </a:p>
          <a:p>
            <a:endParaRPr lang="en-US" dirty="0"/>
          </a:p>
          <a:p>
            <a:r>
              <a:rPr lang="en-US" dirty="0"/>
              <a:t>Assistant 1: #71-88 (n=18)       3 absentees</a:t>
            </a:r>
          </a:p>
          <a:p>
            <a:r>
              <a:rPr lang="en-US" dirty="0"/>
              <a:t>Assistant 2: #89-106 (n=18)     4 absentees</a:t>
            </a:r>
          </a:p>
          <a:p>
            <a:r>
              <a:rPr lang="en-US" dirty="0"/>
              <a:t>Assistant 3: #107-124 (n=18)   4 absentees</a:t>
            </a:r>
          </a:p>
          <a:p>
            <a:r>
              <a:rPr lang="en-US" dirty="0"/>
              <a:t>Assistant 4: #125-140 (n=16)   2 absentees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4" y="1535114"/>
            <a:ext cx="4258817" cy="63976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        70 registration – 13 absentees = </a:t>
            </a:r>
            <a:r>
              <a:rPr lang="en-US" dirty="0">
                <a:solidFill>
                  <a:srgbClr val="FF0000"/>
                </a:solidFill>
              </a:rPr>
              <a:t>57 answer sheets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4A7FAC8-6C32-9767-5663-BC9BE71F22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1666" y="2283977"/>
            <a:ext cx="4350469" cy="4350469"/>
          </a:xfrm>
        </p:spPr>
      </p:pic>
      <p:pic>
        <p:nvPicPr>
          <p:cNvPr id="14" name="Picture 1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7BD423FC-2DDC-B0A7-C0E9-F55BEC9EE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2852936"/>
            <a:ext cx="372296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10:40</a:t>
            </a:r>
            <a:r>
              <a:rPr lang="en-US" sz="2200" dirty="0"/>
              <a:t> (10 minutes after test start)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Proctors: </a:t>
            </a:r>
            <a:r>
              <a:rPr lang="en-US" sz="4000" dirty="0"/>
              <a:t>Record the # on Proctor’s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A paper with writing on it&#10;&#10;Description automatically generated">
            <a:extLst>
              <a:ext uri="{FF2B5EF4-FFF2-40B4-BE49-F238E27FC236}">
                <a16:creationId xmlns:a16="http://schemas.microsoft.com/office/drawing/2014/main" id="{73D06044-FB95-AE63-8B22-44C83DB709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535113"/>
            <a:ext cx="4824536" cy="514273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B0BE50-D339-B13D-C29D-646027B41563}"/>
              </a:ext>
            </a:extLst>
          </p:cNvPr>
          <p:cNvSpPr/>
          <p:nvPr/>
        </p:nvSpPr>
        <p:spPr>
          <a:xfrm>
            <a:off x="2123727" y="3458990"/>
            <a:ext cx="2521297" cy="24902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98F529-6601-1892-37F7-CEB3C964CE1B}"/>
              </a:ext>
            </a:extLst>
          </p:cNvPr>
          <p:cNvSpPr/>
          <p:nvPr/>
        </p:nvSpPr>
        <p:spPr>
          <a:xfrm>
            <a:off x="5584808" y="3894452"/>
            <a:ext cx="783704" cy="74175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C46CDB-4AC5-53BA-E50D-34DF209D1F5D}"/>
              </a:ext>
            </a:extLst>
          </p:cNvPr>
          <p:cNvSpPr/>
          <p:nvPr/>
        </p:nvSpPr>
        <p:spPr>
          <a:xfrm>
            <a:off x="5720297" y="4753686"/>
            <a:ext cx="697471" cy="6927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7C494B-6DD2-0812-7FF7-72059BAD1976}"/>
              </a:ext>
            </a:extLst>
          </p:cNvPr>
          <p:cNvSpPr/>
          <p:nvPr/>
        </p:nvSpPr>
        <p:spPr>
          <a:xfrm>
            <a:off x="5830745" y="5662937"/>
            <a:ext cx="635318" cy="63976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2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10:40</a:t>
            </a:r>
            <a:r>
              <a:rPr lang="en-US" sz="2200" dirty="0"/>
              <a:t> (10 minutes after test start)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Proctors: </a:t>
            </a:r>
            <a:r>
              <a:rPr lang="en-US" sz="4000" dirty="0"/>
              <a:t>Record the # on Proctor’s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A paper with writing on it&#10;&#10;Description automatically generated">
            <a:extLst>
              <a:ext uri="{FF2B5EF4-FFF2-40B4-BE49-F238E27FC236}">
                <a16:creationId xmlns:a16="http://schemas.microsoft.com/office/drawing/2014/main" id="{73D06044-FB95-AE63-8B22-44C83DB709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535113"/>
            <a:ext cx="4824536" cy="514273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993118C-3AC2-106B-16A2-A611AE82C74C}"/>
              </a:ext>
            </a:extLst>
          </p:cNvPr>
          <p:cNvSpPr/>
          <p:nvPr/>
        </p:nvSpPr>
        <p:spPr>
          <a:xfrm>
            <a:off x="6879878" y="4365104"/>
            <a:ext cx="576063" cy="2880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8F4D1D5-E5B1-38F2-A894-6187ABA29A82}"/>
              </a:ext>
            </a:extLst>
          </p:cNvPr>
          <p:cNvSpPr/>
          <p:nvPr/>
        </p:nvSpPr>
        <p:spPr>
          <a:xfrm>
            <a:off x="6989442" y="5877272"/>
            <a:ext cx="576063" cy="2880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9DFE364-FD24-171A-3D45-8C01024CE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9086" y="1755998"/>
            <a:ext cx="647055" cy="5977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94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Next: Identification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82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Verify the identity of each examinee using their ID card.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Verify they are in </a:t>
            </a:r>
            <a:r>
              <a:rPr lang="en-US" dirty="0">
                <a:solidFill>
                  <a:srgbClr val="FF0000"/>
                </a:solidFill>
              </a:rPr>
              <a:t>the correct seat.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Proctors (assistants)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3342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sure that examinees correctly write their registration #, name and date of birth on the answer sheet.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“there are 5 minutes left”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4517" y="68580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Walk quietly around the room to prevent cheating</a:t>
            </a:r>
          </a:p>
        </p:txBody>
      </p:sp>
    </p:spTree>
    <p:extLst>
      <p:ext uri="{BB962C8B-B14F-4D97-AF65-F5344CB8AC3E}">
        <p14:creationId xmlns:p14="http://schemas.microsoft.com/office/powerpoint/2010/main" val="124324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Japanese Language Proficiency Test (JLPT)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7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read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Instructions for proctors </a:t>
            </a:r>
          </a:p>
          <a:p>
            <a:pPr marL="0" indent="0">
              <a:buNone/>
            </a:pPr>
            <a:r>
              <a:rPr lang="en-US" b="1" dirty="0"/>
              <a:t>How to fill in the proctor’s report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	very carefully.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1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 of time remaining (page 13)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82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Proctors (assistants)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3342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“there are 5 minutes left”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“Time is up. The test is over”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4517" y="68580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Walk quietly around the room to prevent cheating</a:t>
            </a:r>
          </a:p>
        </p:txBody>
      </p:sp>
    </p:spTree>
    <p:extLst>
      <p:ext uri="{BB962C8B-B14F-4D97-AF65-F5344CB8AC3E}">
        <p14:creationId xmlns:p14="http://schemas.microsoft.com/office/powerpoint/2010/main" val="250192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Collecting (Page 64)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983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Collect </a:t>
            </a:r>
            <a:r>
              <a:rPr lang="en-US" dirty="0">
                <a:solidFill>
                  <a:srgbClr val="FF0000"/>
                </a:solidFill>
              </a:rPr>
              <a:t>answer sheets</a:t>
            </a:r>
          </a:p>
          <a:p>
            <a:pPr marL="0" indent="0">
              <a:buNone/>
            </a:pPr>
            <a:r>
              <a:rPr lang="en-US" dirty="0"/>
              <a:t>(put them in order of registration # and count them)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Collect </a:t>
            </a:r>
            <a:r>
              <a:rPr lang="en-US" dirty="0">
                <a:solidFill>
                  <a:srgbClr val="FF0000"/>
                </a:solidFill>
              </a:rPr>
              <a:t>Question Booklets</a:t>
            </a:r>
          </a:p>
          <a:p>
            <a:pPr marL="0" indent="0">
              <a:buNone/>
            </a:pPr>
            <a:r>
              <a:rPr lang="en-US" dirty="0"/>
              <a:t>(count them)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Return the envelopes to the head office and bring back the next set of materials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3781"/>
            <a:ext cx="4041775" cy="639762"/>
          </a:xfrm>
        </p:spPr>
        <p:txBody>
          <a:bodyPr/>
          <a:lstStyle/>
          <a:p>
            <a:r>
              <a:rPr lang="en-US" dirty="0"/>
              <a:t>Proctors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279" y="1854994"/>
            <a:ext cx="4041775" cy="43504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Make sure no answer sheets are missing except for those of absentees </a:t>
            </a:r>
            <a:r>
              <a:rPr lang="en-US" dirty="0">
                <a:solidFill>
                  <a:srgbClr val="0070C0"/>
                </a:solidFill>
              </a:rPr>
              <a:t>(check the missing number against Proctor’s report)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Put all the answer sheets and booklets (including those of absentees) into </a:t>
            </a:r>
            <a:r>
              <a:rPr lang="en-US" dirty="0">
                <a:highlight>
                  <a:srgbClr val="FF00FF"/>
                </a:highlight>
              </a:rPr>
              <a:t>the pink envelope</a:t>
            </a:r>
            <a:r>
              <a:rPr lang="en-US" dirty="0"/>
              <a:t> and return them to the head office.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835" y="558924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 sure to collect and verify the number of </a:t>
            </a:r>
            <a:r>
              <a:rPr lang="en-US" sz="2800" b="1" dirty="0">
                <a:solidFill>
                  <a:srgbClr val="FF0000"/>
                </a:solidFill>
              </a:rPr>
              <a:t>answer sheets first!   </a:t>
            </a:r>
            <a:r>
              <a:rPr lang="en-US" sz="2000" dirty="0"/>
              <a:t>Keep the extra answer sheets as they are.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59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43450-CE5C-7F3B-1311-4881944A3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1842-3ABA-5AA9-779F-86A55E43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At headquarters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1713A-67D7-B1B4-D8FB-43E50BB8C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1829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/>
              <a:t>Assistants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10F3-C502-ABAB-26F7-393F31CA5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744416" cy="262227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dirty="0"/>
              <a:t>Count the answer sheets for each level. Check if the name, registration # and answers are marked correctly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Count the number of collected booklets and answer sheets. Make sure that the number matches what is written on the return envelope.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Organize the checked answer sheets and booklet according to the level. 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1E492-E383-077B-8DCB-175B7AB6B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60385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/>
              <a:t>HQ manager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BB4C0-5D9E-7982-78DF-CEDDAFFCD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85828" cy="12541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dirty="0"/>
              <a:t>Ensure that the counting process for each level proceeds smoothly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Prepare test materials for the following 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34C57-F00D-7DCF-DB83-C218292BFA4C}"/>
              </a:ext>
            </a:extLst>
          </p:cNvPr>
          <p:cNvSpPr txBox="1"/>
          <p:nvPr/>
        </p:nvSpPr>
        <p:spPr>
          <a:xfrm>
            <a:off x="664476" y="4957855"/>
            <a:ext cx="8229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Common Problems and Solutions! </a:t>
            </a:r>
          </a:p>
          <a:p>
            <a:r>
              <a:rPr lang="en-US" u="sng" dirty="0">
                <a:latin typeface="Times New Roman" panose="02020603050405020304" pitchFamily="18" charset="0"/>
                <a:ea typeface="Yu Mincho" panose="02020400000000000000" pitchFamily="18" charset="-128"/>
              </a:rPr>
              <a:t>Case 2 </a:t>
            </a:r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 completed answer sheet(s) is missing after the test.</a:t>
            </a:r>
          </a:p>
          <a:p>
            <a:endParaRPr lang="en-US" u="sng" dirty="0"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-Check to see if the number of collected answer sheets entered on the envelope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"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Use for Answer Sheets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"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or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"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Use for Return of the Answer Sheets to the Japan Foundation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"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matches the actual number of answer sheets inside the envelope. (page 2)</a:t>
            </a:r>
            <a:endParaRPr lang="en-CA" sz="18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800" u="sng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826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680" y="836712"/>
            <a:ext cx="7846640" cy="2018655"/>
          </a:xfrm>
        </p:spPr>
        <p:txBody>
          <a:bodyPr>
            <a:normAutofit fontScale="90000"/>
          </a:bodyPr>
          <a:lstStyle/>
          <a:p>
            <a:r>
              <a:rPr lang="en-US" dirty="0"/>
              <a:t>Repeat the same procedure for the second session, grammar-reading  N3, N4, &amp; N5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N1&amp; N2 will have two sessions (language knowledge and listening).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1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procedure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759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Repeat the same procedure.</a:t>
            </a:r>
          </a:p>
          <a:p>
            <a:pPr marL="0" indent="0">
              <a:buNone/>
            </a:pPr>
            <a:r>
              <a:rPr lang="en-US" dirty="0"/>
              <a:t>Check absentees </a:t>
            </a:r>
            <a:r>
              <a:rPr lang="en-US" dirty="0">
                <a:solidFill>
                  <a:srgbClr val="FF0000"/>
                </a:solidFill>
              </a:rPr>
              <a:t>before </a:t>
            </a:r>
            <a:r>
              <a:rPr lang="en-US" dirty="0"/>
              <a:t>staring CD.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 not walk around the test room.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Unexpected Interruption During the Listening Test (page 18-)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consult the local head office</a:t>
            </a:r>
          </a:p>
          <a:p>
            <a:pPr marL="0" indent="0">
              <a:buNone/>
            </a:pPr>
            <a:r>
              <a:rPr lang="en-US" dirty="0"/>
              <a:t>If necessary, re-administer the Listening section immediately</a:t>
            </a:r>
          </a:p>
        </p:txBody>
      </p:sp>
    </p:spTree>
    <p:extLst>
      <p:ext uri="{BB962C8B-B14F-4D97-AF65-F5344CB8AC3E}">
        <p14:creationId xmlns:p14="http://schemas.microsoft.com/office/powerpoint/2010/main" val="4067072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60ECC-8E4D-4BA7-BB32-5DFFFB25B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514E-36C0-6241-F47A-B730BE02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Unexpected Interruption During the Listening Test</a:t>
            </a:r>
            <a:endParaRPr lang="en-CA" sz="18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3528-3C3C-E2BA-6A06-CD8DB082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75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* The entire Listening section is recorded on one CD. You 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do not need to change CDs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during the test.</a:t>
            </a:r>
          </a:p>
          <a:p>
            <a:pPr marL="0" indent="0" algn="just">
              <a:buNone/>
            </a:pP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*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If you need to stop the CD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after pressing the Play (Start) button, always use the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Pause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button NOT the Stop button. However, 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if any examinees cannot hear the CD clearly during the sound check (Track No. 1), stop the CD using the Stop button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. After adjusting the volume, press the Play (Start) button and restart the CD from the beginning of the sound check.</a:t>
            </a:r>
          </a:p>
          <a:p>
            <a:pPr algn="just"/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* During the test, a proctor (preferably, one who understands Japanese) should read 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the question booklet and the CD time chart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and follow along with the track numbers and question numbers in case the proctor needs to replay a question following an unexpected interruption.</a:t>
            </a: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d with music notes&#10;&#10;Description automatically generated">
            <a:extLst>
              <a:ext uri="{FF2B5EF4-FFF2-40B4-BE49-F238E27FC236}">
                <a16:creationId xmlns:a16="http://schemas.microsoft.com/office/drawing/2014/main" id="{8FA9A5A4-8DF4-6439-C35C-F26C1FEBF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6336" y="573391"/>
            <a:ext cx="902055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4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test – the test room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40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Remove signs posted on the desks, doors, and hallways.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Return the materials to the headquarters.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4683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Remove listening CD from the player.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Shut down the computer.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Complete </a:t>
            </a:r>
            <a:r>
              <a:rPr lang="en-US" dirty="0">
                <a:solidFill>
                  <a:srgbClr val="FF0000"/>
                </a:solidFill>
              </a:rPr>
              <a:t>the Proctor’s report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00FFFF"/>
                </a:highlight>
              </a:rPr>
              <a:t>Your signature is required </a:t>
            </a:r>
            <a:r>
              <a:rPr lang="en-US" dirty="0"/>
              <a:t>at the end of each test session + at the top of the report!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17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After the test – </a:t>
            </a:r>
            <a:r>
              <a:rPr lang="en-US" dirty="0">
                <a:solidFill>
                  <a:srgbClr val="0070C0"/>
                </a:solidFill>
              </a:rPr>
              <a:t>at headquarters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81829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7846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Help proctors count the number of collected booklets and answer sheets.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Help proctors count the answer sheets.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Put booklets and unused answer sheets in envelope(s) and store them in the box.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Return the boxes to Professor Ota’s office.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385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Proctors (room A and B  and accommodation together)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0645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Check collected </a:t>
            </a:r>
            <a:r>
              <a:rPr lang="en-US" sz="2900" b="1" dirty="0"/>
              <a:t>answer sheets. (number + order for each level)</a:t>
            </a:r>
          </a:p>
          <a:p>
            <a:pPr marL="0" indent="0">
              <a:buNone/>
            </a:pPr>
            <a:r>
              <a:rPr lang="en-US" sz="2900" b="1" dirty="0"/>
              <a:t>          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Check the Proctor’s Report to ensure the missing ID numbers match with the ID numbers of the absentees reported.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Put the answer sheets (to be marked) in the </a:t>
            </a:r>
            <a:r>
              <a:rPr lang="en-US" sz="2900" b="1" dirty="0">
                <a:highlight>
                  <a:srgbClr val="FFFF00"/>
                </a:highlight>
              </a:rPr>
              <a:t>yellow envelopes</a:t>
            </a:r>
            <a:r>
              <a:rPr lang="en-US" sz="2900" dirty="0"/>
              <a:t>.   Remember to include the answer sheets from those who were accommodated (N1, N2, N3, and N5). </a:t>
            </a:r>
            <a:r>
              <a:rPr lang="en-US" sz="2900" b="1" u="sng" dirty="0">
                <a:solidFill>
                  <a:srgbClr val="FF0000"/>
                </a:solidFill>
              </a:rPr>
              <a:t>important! </a:t>
            </a:r>
            <a:r>
              <a:rPr lang="en-US" sz="2900" u="sng" dirty="0"/>
              <a:t>Label the envelope with </a:t>
            </a:r>
            <a:r>
              <a:rPr lang="en-US" sz="2900" b="1" u="sng" dirty="0"/>
              <a:t>the correct number.</a:t>
            </a:r>
            <a:endParaRPr lang="en-US" sz="2900" u="sng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Put the rest of the materials (booklets, unused answer sheets, extras, and CDs) back into the original envelopes and store them in the box.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8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225" y="195297"/>
            <a:ext cx="5554959" cy="1045369"/>
          </a:xfrm>
        </p:spPr>
        <p:txBody>
          <a:bodyPr>
            <a:normAutofit/>
          </a:bodyPr>
          <a:lstStyle/>
          <a:p>
            <a:r>
              <a:rPr lang="en-US" dirty="0"/>
              <a:t>Finally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2517" y="1211317"/>
            <a:ext cx="4040188" cy="639762"/>
          </a:xfrm>
        </p:spPr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2517" y="1980530"/>
            <a:ext cx="4040188" cy="2406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Ask your proctor if there is anything else to be done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help us clean up the room after we finish our lunch.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11317"/>
            <a:ext cx="4041775" cy="639762"/>
          </a:xfrm>
        </p:spPr>
        <p:txBody>
          <a:bodyPr/>
          <a:lstStyle/>
          <a:p>
            <a:r>
              <a:rPr lang="en-US" dirty="0"/>
              <a:t>Proctors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37652"/>
            <a:ext cx="4040188" cy="2276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Submit your Proctor’s report (Do not forget to sign! There are </a:t>
            </a:r>
            <a:r>
              <a:rPr lang="en-US" u="sng" dirty="0">
                <a:solidFill>
                  <a:srgbClr val="FF0000"/>
                </a:solidFill>
              </a:rPr>
              <a:t>many places </a:t>
            </a:r>
            <a:r>
              <a:rPr lang="en-US" dirty="0"/>
              <a:t>for you to sign) and yellow envelopes to Professor Ota.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518" y="4581129"/>
            <a:ext cx="69017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Enjoy delicious Obento lunch! </a:t>
            </a:r>
          </a:p>
          <a:p>
            <a:r>
              <a:rPr lang="en-US" sz="2400" b="0" i="0" dirty="0">
                <a:solidFill>
                  <a:srgbClr val="0F0F0F"/>
                </a:solidFill>
                <a:effectLst/>
                <a:latin typeface="Söhne"/>
              </a:rPr>
              <a:t>Last year, someone was unable to locate their vegetarian obento. Please refrain from selecting a vegetarian option unless you have arranged it with us in advance.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esouser\AppData\Local\Microsoft\Windows\Temporary Internet Files\Content.IE5\EVDRPQBL\fd_obento_wa_im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03" y="508518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6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7848872" cy="782960"/>
          </a:xfrm>
        </p:spPr>
        <p:txBody>
          <a:bodyPr>
            <a:normAutofit fontScale="90000"/>
          </a:bodyPr>
          <a:lstStyle/>
          <a:p>
            <a:r>
              <a:rPr lang="en-US" dirty="0"/>
              <a:t>Know the information of your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39624"/>
            <a:ext cx="8640959" cy="55577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Please know your level, test room, # of registrants</a:t>
            </a:r>
          </a:p>
          <a:p>
            <a:pPr marL="0" indent="0">
              <a:buNone/>
            </a:pPr>
            <a:r>
              <a:rPr lang="en-US" dirty="0"/>
              <a:t>Decide how many materials you would like to pack</a:t>
            </a:r>
          </a:p>
          <a:p>
            <a:pPr marL="0" indent="0">
              <a:buNone/>
            </a:pPr>
            <a:r>
              <a:rPr lang="en-US" dirty="0"/>
              <a:t>   	76 </a:t>
            </a:r>
            <a:r>
              <a:rPr lang="en-US" sz="2000" dirty="0"/>
              <a:t>(registrants) </a:t>
            </a:r>
            <a:r>
              <a:rPr lang="en-US" dirty="0"/>
              <a:t>+ 4 </a:t>
            </a:r>
            <a:r>
              <a:rPr lang="en-US" sz="2000" dirty="0"/>
              <a:t>(extra)</a:t>
            </a:r>
            <a:r>
              <a:rPr lang="en-US" dirty="0"/>
              <a:t>=80 or </a:t>
            </a:r>
          </a:p>
          <a:p>
            <a:pPr marL="0" indent="0">
              <a:buNone/>
            </a:pPr>
            <a:r>
              <a:rPr lang="en-US" dirty="0"/>
              <a:t>      	76</a:t>
            </a:r>
            <a:r>
              <a:rPr lang="en-US" sz="3200" dirty="0"/>
              <a:t> </a:t>
            </a:r>
            <a:r>
              <a:rPr lang="en-US" sz="2000" dirty="0"/>
              <a:t>(registrants)+ </a:t>
            </a:r>
            <a:r>
              <a:rPr lang="en-US" dirty="0"/>
              <a:t>14</a:t>
            </a:r>
            <a:r>
              <a:rPr lang="en-US" sz="3200" dirty="0"/>
              <a:t> </a:t>
            </a:r>
            <a:r>
              <a:rPr lang="en-US" sz="2000" dirty="0"/>
              <a:t>(extra)</a:t>
            </a:r>
            <a:r>
              <a:rPr lang="en-US" dirty="0"/>
              <a:t>=90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21367-E212-4470-9A53-DE57496F6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4" y="3408063"/>
            <a:ext cx="8146535" cy="34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2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Proctor’s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75984"/>
          </a:xfrm>
        </p:spPr>
        <p:txBody>
          <a:bodyPr>
            <a:normAutofit lnSpcReduction="10000"/>
          </a:bodyPr>
          <a:lstStyle/>
          <a:p>
            <a:r>
              <a:rPr lang="en-US" sz="3500" b="0" i="0" dirty="0">
                <a:solidFill>
                  <a:srgbClr val="0F0F0F"/>
                </a:solidFill>
                <a:effectLst/>
                <a:latin typeface="Söhne"/>
              </a:rPr>
              <a:t>Ensure a smooth testing process by avoiding any misconduct.</a:t>
            </a:r>
            <a:br>
              <a:rPr lang="en-US" sz="3500" dirty="0">
                <a:solidFill>
                  <a:srgbClr val="0070C0"/>
                </a:solidFill>
              </a:rPr>
            </a:br>
            <a:r>
              <a:rPr lang="en-US" sz="3500" dirty="0">
                <a:solidFill>
                  <a:srgbClr val="0070C0"/>
                </a:solidFill>
              </a:rPr>
              <a:t>(check what counts as misconduct on the manual).</a:t>
            </a:r>
          </a:p>
          <a:p>
            <a:pPr marL="0" indent="0"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r>
              <a:rPr lang="en-US" sz="3500" dirty="0">
                <a:solidFill>
                  <a:srgbClr val="0070C0"/>
                </a:solidFill>
              </a:rPr>
              <a:t>Collect </a:t>
            </a:r>
            <a:r>
              <a:rPr lang="en-US" sz="3500" dirty="0">
                <a:solidFill>
                  <a:srgbClr val="FF0000"/>
                </a:solidFill>
              </a:rPr>
              <a:t>all </a:t>
            </a:r>
            <a:r>
              <a:rPr lang="en-US" sz="3500" dirty="0">
                <a:solidFill>
                  <a:srgbClr val="0070C0"/>
                </a:solidFill>
              </a:rPr>
              <a:t>answer sheets and other materials at the end of testing so that </a:t>
            </a:r>
            <a:r>
              <a:rPr lang="en-US" sz="3500" dirty="0">
                <a:solidFill>
                  <a:srgbClr val="FF0000"/>
                </a:solidFill>
              </a:rPr>
              <a:t>no materials go missing </a:t>
            </a:r>
            <a:r>
              <a:rPr lang="en-US" sz="3500" dirty="0">
                <a:solidFill>
                  <a:srgbClr val="0070C0"/>
                </a:solidFill>
              </a:rPr>
              <a:t>or are taken away accidently. </a:t>
            </a:r>
          </a:p>
        </p:txBody>
      </p:sp>
    </p:spTree>
    <p:extLst>
      <p:ext uri="{BB962C8B-B14F-4D97-AF65-F5344CB8AC3E}">
        <p14:creationId xmlns:p14="http://schemas.microsoft.com/office/powerpoint/2010/main" val="16431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3054"/>
            <a:ext cx="2376264" cy="355397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Label each envelope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1EA029-6D2D-A9C9-DBA2-02C4625D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600" y="5245759"/>
            <a:ext cx="1080120" cy="11985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336DC6-FE24-A08C-EDFD-BAE3165538F0}"/>
              </a:ext>
            </a:extLst>
          </p:cNvPr>
          <p:cNvGrpSpPr/>
          <p:nvPr/>
        </p:nvGrpSpPr>
        <p:grpSpPr>
          <a:xfrm>
            <a:off x="2555776" y="404664"/>
            <a:ext cx="6192688" cy="6192688"/>
            <a:chOff x="1619672" y="404664"/>
            <a:chExt cx="6192688" cy="6192688"/>
          </a:xfrm>
        </p:grpSpPr>
        <p:pic>
          <p:nvPicPr>
            <p:cNvPr id="6" name="Picture 5" descr="Schematic&#10;&#10;Description automatically generated">
              <a:extLst>
                <a:ext uri="{FF2B5EF4-FFF2-40B4-BE49-F238E27FC236}">
                  <a16:creationId xmlns:a16="http://schemas.microsoft.com/office/drawing/2014/main" id="{CA8BDAA5-BE11-3447-8497-30460F0EE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19672" y="404664"/>
              <a:ext cx="6192688" cy="6192688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7C2F538-6588-515E-ED13-1BE1EA4DEBE0}"/>
                </a:ext>
              </a:extLst>
            </p:cNvPr>
            <p:cNvSpPr/>
            <p:nvPr/>
          </p:nvSpPr>
          <p:spPr>
            <a:xfrm>
              <a:off x="3059832" y="1880828"/>
              <a:ext cx="936104" cy="86828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9E22D3-429A-6863-24BD-FD29044C9926}"/>
                </a:ext>
              </a:extLst>
            </p:cNvPr>
            <p:cNvSpPr/>
            <p:nvPr/>
          </p:nvSpPr>
          <p:spPr>
            <a:xfrm>
              <a:off x="2843808" y="692696"/>
              <a:ext cx="4464496" cy="11881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1D29B7-4345-2C69-EE83-58C05D634442}"/>
                </a:ext>
              </a:extLst>
            </p:cNvPr>
            <p:cNvSpPr/>
            <p:nvPr/>
          </p:nvSpPr>
          <p:spPr>
            <a:xfrm>
              <a:off x="4409982" y="4326216"/>
              <a:ext cx="1314146" cy="18390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431A4B-AD2D-C109-43DC-0F339C3F303E}"/>
                </a:ext>
              </a:extLst>
            </p:cNvPr>
            <p:cNvSpPr/>
            <p:nvPr/>
          </p:nvSpPr>
          <p:spPr>
            <a:xfrm>
              <a:off x="4299159" y="2409441"/>
              <a:ext cx="668885" cy="65951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83244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75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Thank you so much </a:t>
            </a:r>
          </a:p>
          <a:p>
            <a:pPr marL="0" indent="0" algn="ctr">
              <a:buNone/>
            </a:pPr>
            <a:r>
              <a:rPr lang="en-US" sz="4400" dirty="0"/>
              <a:t>and </a:t>
            </a:r>
          </a:p>
          <a:p>
            <a:pPr marL="0" indent="0" algn="ctr">
              <a:buNone/>
            </a:pPr>
            <a:r>
              <a:rPr lang="en-US" sz="4400" dirty="0"/>
              <a:t>See you on Dec 1!</a:t>
            </a:r>
            <a:endParaRPr lang="en-U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46821AA-6115-7413-3533-CC156A299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9040"/>
            <a:ext cx="1955118" cy="23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233F-E661-E990-6772-EC2B9BE4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Handling of Test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043C-0892-D05E-E4D6-AEC6D68C5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A great deal of care should be taken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to prevent the loss or disclosure of question booklets. </a:t>
            </a: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Question booklets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should not be seen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by anyone other than the administrators.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The administrators must not transcribe or make any photographic copies of the test.</a:t>
            </a:r>
          </a:p>
          <a:p>
            <a:pPr marL="400050" lvl="1" indent="0" algn="r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 (page 5)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yellow notebook with a pink eraser and a pink pen&#10;&#10;Description automatically generated">
            <a:extLst>
              <a:ext uri="{FF2B5EF4-FFF2-40B4-BE49-F238E27FC236}">
                <a16:creationId xmlns:a16="http://schemas.microsoft.com/office/drawing/2014/main" id="{7C1EDF11-2B1C-0F64-6539-068CEE408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584" y="4220157"/>
            <a:ext cx="2183904" cy="21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7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Notice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759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question booklets will not be disclosed.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the question booklets (including those which are not used) and the listening test CDs allocated for each test room are collected and returned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None of the examinees leaves with question booklets either accidentally or intentionally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examinees are copying test questions and/or answers on the test voucher and taking it outside the test room.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3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9342E-88A9-EF3D-3535-5B0585CDE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23BE-36F7-56EE-2115-A7362322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69E6-AC01-6989-2B8C-C18C61502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759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Examinees who have attempted to commit or have committed any of the misconduct listed below will have their test results invalidated for all test sections.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151765" indent="0" algn="just">
              <a:lnSpc>
                <a:spcPts val="16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a) An examinee whose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mobile phone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or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watch alarm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sounds or vibrates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during the test; </a:t>
            </a: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151765" indent="0" algn="just">
              <a:lnSpc>
                <a:spcPts val="16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b)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An examinee who provides others with answers, or who obtains answers from other examinees, or who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uses a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dictionary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textbook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reference book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crib sheet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earphone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mobile phone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or who writes answers in advance on their desk or writing equipment;</a:t>
            </a: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151765" indent="0" algn="just">
              <a:lnSpc>
                <a:spcPts val="16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c) An examinee who is found to be taking the test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for someone else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, or to have asked someone to take the test on their behalf, or an examinee whose identity could not be verified due to the use of a fraudulent ID or other such reason;</a:t>
            </a: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151765" indent="0" algn="just">
              <a:lnSpc>
                <a:spcPts val="16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d) An examinee who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fails to follow the proctor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’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s instructions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;</a:t>
            </a: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151765" indent="0" algn="just">
              <a:lnSpc>
                <a:spcPts val="16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e) An examinee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who takes the question booklets and/or answer sheets outside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the test room with them, takes photos of the question booklets and/or answer sheets, or takes the contents of the question booklets and/or answer sheets outside the test room by copying them or recording them;</a:t>
            </a: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151765" indent="0" algn="just">
              <a:lnSpc>
                <a:spcPts val="16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f) An examinee who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disturbs other examinees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 in any way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;</a:t>
            </a: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151765" indent="0" algn="just">
              <a:lnSpc>
                <a:spcPts val="16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g) An examinee who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shares the test contents and answers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photos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 of the question booklets and/or answer sheets, or audio content of the listening test via the Internet or any other means of communication with any third party, and vice versa;</a:t>
            </a: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151765" indent="0" algn="just">
              <a:lnSpc>
                <a:spcPts val="16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Courier New" panose="02070309020205020404" pitchFamily="49" charset="0"/>
              </a:rPr>
              <a:t>h)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ourier New" panose="02070309020205020404" pitchFamily="49" charset="0"/>
              </a:rPr>
              <a:t> An examinee who cooperates with someone committing misconduct (b), (c), (e), (f) or (g).</a:t>
            </a:r>
            <a:endParaRPr lang="en-CA" sz="1800" dirty="0">
              <a:solidFill>
                <a:srgbClr val="000000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6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E443E-ADAB-090C-0AD1-89FE38B9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FC36-4F56-828E-A84A-26000E13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7:00 am: Registration starts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58259-9B49-61BC-9386-9B1466A5F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077" y="1052736"/>
            <a:ext cx="4040188" cy="639762"/>
          </a:xfrm>
        </p:spPr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EC87-14E1-20A6-9D3C-278F50B5C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8136904" cy="4536504"/>
          </a:xfrm>
        </p:spPr>
        <p:txBody>
          <a:bodyPr>
            <a:normAutofit/>
          </a:bodyPr>
          <a:lstStyle/>
          <a:p>
            <a:r>
              <a:rPr lang="en-US" dirty="0"/>
              <a:t>One assistant from each lecture hall(two from each level) will be at the registration desk.</a:t>
            </a:r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53644-C8FA-5A02-7045-D6ABE750A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88912"/>
            <a:ext cx="4041775" cy="639762"/>
          </a:xfrm>
        </p:spPr>
        <p:txBody>
          <a:bodyPr tIns="0" anchor="t" anchorCtr="0"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F558A-58F7-1391-A646-D13C1A33A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2925" y="5157192"/>
            <a:ext cx="4251075" cy="43784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066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28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Before the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2077" y="1052736"/>
            <a:ext cx="4040188" cy="639762"/>
          </a:xfrm>
        </p:spPr>
        <p:txBody>
          <a:bodyPr/>
          <a:lstStyle/>
          <a:p>
            <a:r>
              <a:rPr lang="en-US" dirty="0"/>
              <a:t>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8136904" cy="4536504"/>
          </a:xfrm>
        </p:spPr>
        <p:txBody>
          <a:bodyPr>
            <a:normAutofit/>
          </a:bodyPr>
          <a:lstStyle/>
          <a:p>
            <a:r>
              <a:rPr lang="en-US" dirty="0"/>
              <a:t>Help set up</a:t>
            </a:r>
          </a:p>
          <a:p>
            <a:r>
              <a:rPr lang="en-US" b="1" dirty="0"/>
              <a:t>Post signs </a:t>
            </a:r>
            <a:r>
              <a:rPr lang="en-US" dirty="0"/>
              <a:t>on campus </a:t>
            </a:r>
            <a:r>
              <a:rPr lang="en-US" sz="2100" dirty="0"/>
              <a:t>(washroom, lecture hall)</a:t>
            </a:r>
          </a:p>
          <a:p>
            <a:r>
              <a:rPr lang="en-US" dirty="0"/>
              <a:t>Set up </a:t>
            </a:r>
            <a:r>
              <a:rPr lang="en-US" b="1" dirty="0"/>
              <a:t>the registration desk </a:t>
            </a:r>
            <a:r>
              <a:rPr lang="en-US" dirty="0"/>
              <a:t>(one from each classroom)</a:t>
            </a:r>
          </a:p>
          <a:p>
            <a:r>
              <a:rPr lang="en-US" dirty="0"/>
              <a:t>Set up </a:t>
            </a:r>
            <a:r>
              <a:rPr lang="en-US" b="1" dirty="0"/>
              <a:t>the lecture hall </a:t>
            </a:r>
            <a:br>
              <a:rPr lang="en-US" b="1" dirty="0"/>
            </a:br>
            <a:r>
              <a:rPr lang="en-US" sz="2100" dirty="0"/>
              <a:t>(post registration numbers, post schedule, post notice about misconduct)</a:t>
            </a:r>
          </a:p>
          <a:p>
            <a:r>
              <a:rPr lang="en-US" dirty="0"/>
              <a:t>Help proctors check CD for listening.</a:t>
            </a:r>
          </a:p>
          <a:p>
            <a:r>
              <a:rPr lang="en-US" b="1" dirty="0"/>
              <a:t>Bring stationary </a:t>
            </a:r>
            <a:r>
              <a:rPr lang="en-US" dirty="0"/>
              <a:t>to the lecture hall </a:t>
            </a:r>
            <a:r>
              <a:rPr lang="en-US" sz="2100" dirty="0"/>
              <a:t>(make sure there are sufficient supplies)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8912"/>
            <a:ext cx="4041775" cy="639762"/>
          </a:xfrm>
        </p:spPr>
        <p:txBody>
          <a:bodyPr tIns="0" anchor="t" anchorCtr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0374" y="1806081"/>
            <a:ext cx="4251075" cy="43784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67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2D8BD6-5702-4E87-872C-47C102E57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4" b="6573"/>
          <a:stretch/>
        </p:blipFill>
        <p:spPr>
          <a:xfrm>
            <a:off x="4218170" y="2060788"/>
            <a:ext cx="4925830" cy="3851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Before the test (page 5)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2077" y="1052736"/>
            <a:ext cx="4040188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4040188" cy="39512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33" y="1105213"/>
            <a:ext cx="4041775" cy="639762"/>
          </a:xfrm>
        </p:spPr>
        <p:txBody>
          <a:bodyPr tIns="0" anchor="t" anchorCtr="0"/>
          <a:lstStyle/>
          <a:p>
            <a:r>
              <a:rPr lang="en-US" dirty="0"/>
              <a:t>Proctors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3249" y="1797452"/>
            <a:ext cx="4251075" cy="4378499"/>
          </a:xfrm>
        </p:spPr>
        <p:txBody>
          <a:bodyPr>
            <a:normAutofit/>
          </a:bodyPr>
          <a:lstStyle/>
          <a:p>
            <a:r>
              <a:rPr lang="en-US" dirty="0"/>
              <a:t>Assign assistants to </a:t>
            </a:r>
            <a:r>
              <a:rPr lang="en-US" b="1" dirty="0"/>
              <a:t>post registration numbers </a:t>
            </a:r>
            <a:r>
              <a:rPr lang="en-US" dirty="0"/>
              <a:t>on desks</a:t>
            </a:r>
            <a:br>
              <a:rPr lang="en-US" dirty="0"/>
            </a:br>
            <a:r>
              <a:rPr lang="en-US" sz="2100" dirty="0"/>
              <a:t>(arranged in order, for easy collection)</a:t>
            </a:r>
          </a:p>
          <a:p>
            <a:r>
              <a:rPr lang="en-US" dirty="0"/>
              <a:t>Check the sound quality of the CDs</a:t>
            </a:r>
          </a:p>
          <a:p>
            <a:r>
              <a:rPr lang="en-US" dirty="0"/>
              <a:t>Post the time schedule &amp; notice about the misconduct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4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2207</Words>
  <Application>Microsoft Office PowerPoint</Application>
  <PresentationFormat>On-screen Show (4:3)</PresentationFormat>
  <Paragraphs>293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Mincho</vt:lpstr>
      <vt:lpstr>Söhne</vt:lpstr>
      <vt:lpstr>Yu Mincho</vt:lpstr>
      <vt:lpstr>Arial</vt:lpstr>
      <vt:lpstr>Calibri</vt:lpstr>
      <vt:lpstr>Times New Roman</vt:lpstr>
      <vt:lpstr>Office Theme</vt:lpstr>
      <vt:lpstr>JLPT orientation</vt:lpstr>
      <vt:lpstr>The Japanese Language Proficiency Test (JLPT)</vt:lpstr>
      <vt:lpstr>Proctor’s job</vt:lpstr>
      <vt:lpstr>Handling of Test Materials</vt:lpstr>
      <vt:lpstr>Important Notice </vt:lpstr>
      <vt:lpstr>Misconduct</vt:lpstr>
      <vt:lpstr>7:00 am: Registration starts</vt:lpstr>
      <vt:lpstr>Before the test</vt:lpstr>
      <vt:lpstr>Before the test (page 5)</vt:lpstr>
      <vt:lpstr>8:00- Entering the room (page 10) Check test vouchers and IDs upon arrival </vt:lpstr>
      <vt:lpstr>10:00-10:10  Orientation via Zoom</vt:lpstr>
      <vt:lpstr>10:10 –10:25 (ID check &amp;) Instructions</vt:lpstr>
      <vt:lpstr>Distributing Question booklets and Answer Sheets  (page 11)</vt:lpstr>
      <vt:lpstr>10:30 – Starting the Test (Page 12)</vt:lpstr>
      <vt:lpstr>10:40 (10 minutes after test start)  Check absentees</vt:lpstr>
      <vt:lpstr>Sample: How to check absentees </vt:lpstr>
      <vt:lpstr>10:40 (10 minutes after test start)  Proctors: Record the # on Proctor’s Report</vt:lpstr>
      <vt:lpstr>10:40 (10 minutes after test start)  Proctors: Record the # on Proctor’s Report</vt:lpstr>
      <vt:lpstr>Next: Identification</vt:lpstr>
      <vt:lpstr>Notice of time remaining (page 13)</vt:lpstr>
      <vt:lpstr>Collecting (Page 64)</vt:lpstr>
      <vt:lpstr>At headquarters</vt:lpstr>
      <vt:lpstr>Repeat the same procedure for the second session, grammar-reading  N3, N4, &amp; N5 </vt:lpstr>
      <vt:lpstr>Test procedure for Listening</vt:lpstr>
      <vt:lpstr>Unexpected Interruption During the Listening Test</vt:lpstr>
      <vt:lpstr>After the test – the test room</vt:lpstr>
      <vt:lpstr>After the test – at headquarters</vt:lpstr>
      <vt:lpstr>Finally</vt:lpstr>
      <vt:lpstr>Know the information of your level</vt:lpstr>
      <vt:lpstr>Label each envelope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In-class procedure</dc:title>
  <dc:creator>Microsoft Office</dc:creator>
  <cp:lastModifiedBy>Kumiko Inutsuka</cp:lastModifiedBy>
  <cp:revision>42</cp:revision>
  <dcterms:created xsi:type="dcterms:W3CDTF">2017-11-29T18:41:32Z</dcterms:created>
  <dcterms:modified xsi:type="dcterms:W3CDTF">2024-11-23T15:03:25Z</dcterms:modified>
</cp:coreProperties>
</file>